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serrat Bold" charset="1" panose="00000800000000000000"/>
      <p:regular r:id="rId17"/>
    </p:embeddedFont>
    <p:embeddedFont>
      <p:font typeface="Open Sans 1 Bold" charset="1" panose="020B0806030504020204"/>
      <p:regular r:id="rId18"/>
    </p:embeddedFont>
    <p:embeddedFont>
      <p:font typeface="Anton" charset="1" panose="00000500000000000000"/>
      <p:regular r:id="rId19"/>
    </p:embeddedFont>
    <p:embeddedFont>
      <p:font typeface="Open Sans 2" charset="1" panose="00000000000000000000"/>
      <p:regular r:id="rId20"/>
    </p:embeddedFont>
    <p:embeddedFont>
      <p:font typeface="Montserrat" charset="1" panose="00000500000000000000"/>
      <p:regular r:id="rId21"/>
    </p:embeddedFont>
    <p:embeddedFont>
      <p:font typeface="Open Sans 1" charset="1" panose="020B0606030504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5.jpeg" Type="http://schemas.openxmlformats.org/officeDocument/2006/relationships/image"/><Relationship Id="rId6" Target="../media/image26.png" Type="http://schemas.openxmlformats.org/officeDocument/2006/relationships/image"/><Relationship Id="rId7" Target="../media/image27.jpeg" Type="http://schemas.openxmlformats.org/officeDocument/2006/relationships/image"/><Relationship Id="rId8" Target="../media/image2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13" r="0" b="-931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241813" y="1882401"/>
            <a:ext cx="712885" cy="71288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375297" y="256682"/>
            <a:ext cx="9580277" cy="3006311"/>
          </a:xfrm>
          <a:custGeom>
            <a:avLst/>
            <a:gdLst/>
            <a:ahLst/>
            <a:cxnLst/>
            <a:rect r="r" b="b" t="t" l="l"/>
            <a:pathLst>
              <a:path h="3006311" w="9580277">
                <a:moveTo>
                  <a:pt x="0" y="0"/>
                </a:moveTo>
                <a:lnTo>
                  <a:pt x="9580277" y="0"/>
                </a:lnTo>
                <a:lnTo>
                  <a:pt x="9580277" y="3006311"/>
                </a:lnTo>
                <a:lnTo>
                  <a:pt x="0" y="300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306769" y="8980844"/>
            <a:ext cx="4547858" cy="1364357"/>
          </a:xfrm>
          <a:custGeom>
            <a:avLst/>
            <a:gdLst/>
            <a:ahLst/>
            <a:cxnLst/>
            <a:rect r="r" b="b" t="t" l="l"/>
            <a:pathLst>
              <a:path h="1364357" w="4547858">
                <a:moveTo>
                  <a:pt x="0" y="0"/>
                </a:moveTo>
                <a:lnTo>
                  <a:pt x="4547858" y="0"/>
                </a:lnTo>
                <a:lnTo>
                  <a:pt x="4547858" y="1364357"/>
                </a:lnTo>
                <a:lnTo>
                  <a:pt x="0" y="13643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9214363"/>
            <a:ext cx="4157733" cy="1072637"/>
          </a:xfrm>
          <a:custGeom>
            <a:avLst/>
            <a:gdLst/>
            <a:ahLst/>
            <a:cxnLst/>
            <a:rect r="r" b="b" t="t" l="l"/>
            <a:pathLst>
              <a:path h="1072637" w="4157733">
                <a:moveTo>
                  <a:pt x="0" y="0"/>
                </a:moveTo>
                <a:lnTo>
                  <a:pt x="4157733" y="0"/>
                </a:lnTo>
                <a:lnTo>
                  <a:pt x="4157733" y="1072637"/>
                </a:lnTo>
                <a:lnTo>
                  <a:pt x="0" y="1072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71" r="0" b="-1171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521672" y="9652788"/>
            <a:ext cx="2396608" cy="32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189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YASSINE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35019" y="5076825"/>
            <a:ext cx="14870186" cy="1861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4"/>
              </a:lnSpc>
            </a:pPr>
            <a:r>
              <a:rPr lang="en-US" sz="3574" b="true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Analyser le comportement des utilisateurs de “HomeExchange” pour comprendre les leviers de renouvellement d’abonnement (2019-2021)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789689" y="8182363"/>
            <a:ext cx="3438827" cy="737246"/>
            <a:chOff x="0" y="0"/>
            <a:chExt cx="1895622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95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895622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7A8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958721" y="8320563"/>
            <a:ext cx="3100763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Encadré par :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095389" y="8980844"/>
            <a:ext cx="4543815" cy="974143"/>
            <a:chOff x="0" y="0"/>
            <a:chExt cx="1895622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95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895622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7A800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524923" y="9057091"/>
            <a:ext cx="3684747" cy="1417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9"/>
              </a:lnSpc>
            </a:pPr>
            <a:r>
              <a:rPr lang="en-US" sz="204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Mme Kawtar Idhammou Ouyoussef</a:t>
            </a:r>
          </a:p>
          <a:p>
            <a:pPr algn="ctr">
              <a:lnSpc>
                <a:spcPts val="2869"/>
              </a:lnSpc>
            </a:pPr>
          </a:p>
          <a:p>
            <a:pPr algn="ctr">
              <a:lnSpc>
                <a:spcPts val="286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708229" y="1107281"/>
            <a:ext cx="927891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69264" y="1107281"/>
            <a:ext cx="927891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30299" y="1107281"/>
            <a:ext cx="1149472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61750" y="562731"/>
            <a:ext cx="10015027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7A800"/>
                </a:solidFill>
                <a:latin typeface="Anton"/>
                <a:ea typeface="Anton"/>
                <a:cs typeface="Anton"/>
                <a:sym typeface="Anton"/>
              </a:rPr>
              <a:t> RECO</a:t>
            </a:r>
            <a:r>
              <a:rPr lang="en-US" sz="9396">
                <a:solidFill>
                  <a:srgbClr val="F7A800"/>
                </a:solidFill>
                <a:latin typeface="Anton"/>
                <a:ea typeface="Anton"/>
                <a:cs typeface="Anton"/>
                <a:sym typeface="Anton"/>
              </a:rPr>
              <a:t>MMANDATIONS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663407" y="3182925"/>
            <a:ext cx="8961186" cy="512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5315" indent="-262658" lvl="1">
              <a:lnSpc>
                <a:spcPts val="3406"/>
              </a:lnSpc>
              <a:buAutoNum type="arabicPeriod" startAt="1"/>
            </a:pPr>
            <a:r>
              <a:rPr lang="en-US" b="true" sz="2433" spc="1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b="true" sz="2433" spc="1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uivi personnalisé :</a:t>
            </a:r>
            <a:r>
              <a:rPr lang="en-US" sz="2433" spc="15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envoi de notifications ou emails pour rappeler aux utilisateurs de mettre à jour leurs disponibilités ou renouveler leur abonnement.</a:t>
            </a:r>
          </a:p>
          <a:p>
            <a:pPr algn="l" marL="525315" indent="-262658" lvl="1">
              <a:lnSpc>
                <a:spcPts val="3406"/>
              </a:lnSpc>
              <a:buAutoNum type="arabicPeriod" startAt="1"/>
            </a:pPr>
            <a:r>
              <a:rPr lang="en-US" b="true" sz="2433" spc="1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Assurance et garanties : </a:t>
            </a:r>
            <a:r>
              <a:rPr lang="en-US" sz="2433" spc="15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proposer des assurances optionnelles pour couvrir les dommages ou imprévus.</a:t>
            </a:r>
          </a:p>
          <a:p>
            <a:pPr algn="l" marL="525315" indent="-262658" lvl="1">
              <a:lnSpc>
                <a:spcPts val="3406"/>
              </a:lnSpc>
              <a:buAutoNum type="arabicPeriod" startAt="1"/>
            </a:pPr>
            <a:r>
              <a:rPr lang="en-US" b="true" sz="2433" spc="1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Informations obligatoires à l’inscription: </a:t>
            </a:r>
            <a:r>
              <a:rPr lang="en-US" sz="2433" spc="15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exiger le pays, la ville et le département pour garantir le bon déroulement des échanges.</a:t>
            </a:r>
            <a:r>
              <a:rPr lang="en-US" b="true" sz="2433" spc="1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</a:t>
            </a:r>
          </a:p>
          <a:p>
            <a:pPr algn="l" marL="525315" indent="-262658" lvl="1">
              <a:lnSpc>
                <a:spcPts val="3406"/>
              </a:lnSpc>
              <a:buAutoNum type="arabicPeriod" startAt="1"/>
            </a:pPr>
            <a:r>
              <a:rPr lang="en-US" b="true" sz="2433" spc="1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Système de reviews obligatoire </a:t>
            </a:r>
          </a:p>
          <a:p>
            <a:pPr algn="l">
              <a:lnSpc>
                <a:spcPts val="3406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-2129469" y="5771399"/>
            <a:ext cx="6665347" cy="666534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4593775" y="-294271"/>
            <a:ext cx="5765358" cy="576535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906" t="0" r="-24906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935019" y="282428"/>
            <a:ext cx="14951720" cy="391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66"/>
              </a:lnSpc>
            </a:pPr>
            <a:r>
              <a:rPr lang="en-US" sz="25721">
                <a:solidFill>
                  <a:srgbClr val="F7A800"/>
                </a:solidFill>
                <a:latin typeface="Anton"/>
                <a:ea typeface="Anton"/>
                <a:cs typeface="Anton"/>
                <a:sym typeface="Anton"/>
              </a:rPr>
              <a:t>MERCI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241813" y="8802151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241813" y="8440825"/>
            <a:ext cx="1191540" cy="119154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28916" y="9058516"/>
            <a:ext cx="399568" cy="3995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402137" y="1525959"/>
            <a:ext cx="712885" cy="71288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1205211" y="-1133968"/>
            <a:ext cx="3086100" cy="308610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95879" y="843261"/>
            <a:ext cx="1191540" cy="119154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6394213" y="2034801"/>
            <a:ext cx="712885" cy="71288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4459169" y="9133244"/>
            <a:ext cx="4547858" cy="1364357"/>
          </a:xfrm>
          <a:custGeom>
            <a:avLst/>
            <a:gdLst/>
            <a:ahLst/>
            <a:cxnLst/>
            <a:rect r="r" b="b" t="t" l="l"/>
            <a:pathLst>
              <a:path h="1364357" w="4547858">
                <a:moveTo>
                  <a:pt x="0" y="0"/>
                </a:moveTo>
                <a:lnTo>
                  <a:pt x="4547858" y="0"/>
                </a:lnTo>
                <a:lnTo>
                  <a:pt x="4547858" y="1364357"/>
                </a:lnTo>
                <a:lnTo>
                  <a:pt x="0" y="13643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2400" y="9366763"/>
            <a:ext cx="4157733" cy="1072637"/>
          </a:xfrm>
          <a:custGeom>
            <a:avLst/>
            <a:gdLst/>
            <a:ahLst/>
            <a:cxnLst/>
            <a:rect r="r" b="b" t="t" l="l"/>
            <a:pathLst>
              <a:path h="1072637" w="4157733">
                <a:moveTo>
                  <a:pt x="0" y="0"/>
                </a:moveTo>
                <a:lnTo>
                  <a:pt x="4157733" y="0"/>
                </a:lnTo>
                <a:lnTo>
                  <a:pt x="4157733" y="1072637"/>
                </a:lnTo>
                <a:lnTo>
                  <a:pt x="0" y="1072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71" r="0" b="-1171"/>
            </a:stretch>
          </a:blipFill>
        </p:spPr>
      </p: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895879" y="4086612"/>
            <a:ext cx="3900838" cy="4531642"/>
            <a:chOff x="0" y="0"/>
            <a:chExt cx="5466080" cy="6350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438261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8261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361285" y="7966951"/>
            <a:ext cx="2970024" cy="471275"/>
            <a:chOff x="0" y="0"/>
            <a:chExt cx="635000" cy="10076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35000" cy="100760"/>
            </a:xfrm>
            <a:custGeom>
              <a:avLst/>
              <a:gdLst/>
              <a:ahLst/>
              <a:cxnLst/>
              <a:rect r="r" b="b" t="t" l="l"/>
              <a:pathLst>
                <a:path h="100760" w="635000">
                  <a:moveTo>
                    <a:pt x="30912" y="0"/>
                  </a:moveTo>
                  <a:lnTo>
                    <a:pt x="604088" y="0"/>
                  </a:lnTo>
                  <a:cubicBezTo>
                    <a:pt x="612286" y="0"/>
                    <a:pt x="620149" y="3257"/>
                    <a:pt x="625946" y="9054"/>
                  </a:cubicBezTo>
                  <a:cubicBezTo>
                    <a:pt x="631743" y="14851"/>
                    <a:pt x="635000" y="22714"/>
                    <a:pt x="635000" y="30912"/>
                  </a:cubicBezTo>
                  <a:lnTo>
                    <a:pt x="635000" y="69848"/>
                  </a:lnTo>
                  <a:cubicBezTo>
                    <a:pt x="635000" y="78046"/>
                    <a:pt x="631743" y="85909"/>
                    <a:pt x="625946" y="91706"/>
                  </a:cubicBezTo>
                  <a:cubicBezTo>
                    <a:pt x="620149" y="97503"/>
                    <a:pt x="612286" y="100760"/>
                    <a:pt x="604088" y="100760"/>
                  </a:cubicBezTo>
                  <a:lnTo>
                    <a:pt x="30912" y="100760"/>
                  </a:lnTo>
                  <a:cubicBezTo>
                    <a:pt x="22714" y="100760"/>
                    <a:pt x="14851" y="97503"/>
                    <a:pt x="9054" y="91706"/>
                  </a:cubicBezTo>
                  <a:cubicBezTo>
                    <a:pt x="3257" y="85909"/>
                    <a:pt x="0" y="78046"/>
                    <a:pt x="0" y="69848"/>
                  </a:cubicBezTo>
                  <a:lnTo>
                    <a:pt x="0" y="30912"/>
                  </a:lnTo>
                  <a:cubicBezTo>
                    <a:pt x="0" y="22714"/>
                    <a:pt x="3257" y="14851"/>
                    <a:pt x="9054" y="9054"/>
                  </a:cubicBezTo>
                  <a:cubicBezTo>
                    <a:pt x="14851" y="3257"/>
                    <a:pt x="22714" y="0"/>
                    <a:pt x="30912" y="0"/>
                  </a:cubicBezTo>
                  <a:close/>
                </a:path>
              </a:pathLst>
            </a:custGeom>
            <a:solidFill>
              <a:srgbClr val="F7A8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635000" cy="14838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994635" y="4195259"/>
            <a:ext cx="3623381" cy="3621560"/>
            <a:chOff x="0" y="0"/>
            <a:chExt cx="2527300" cy="252603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121920"/>
              <a:ext cx="2527300" cy="2404110"/>
            </a:xfrm>
            <a:custGeom>
              <a:avLst/>
              <a:gdLst/>
              <a:ahLst/>
              <a:cxnLst/>
              <a:rect r="r" b="b" t="t" l="l"/>
              <a:pathLst>
                <a:path h="2404110" w="2527300">
                  <a:moveTo>
                    <a:pt x="0" y="0"/>
                  </a:moveTo>
                  <a:lnTo>
                    <a:pt x="2527300" y="0"/>
                  </a:lnTo>
                  <a:lnTo>
                    <a:pt x="2527300" y="2404110"/>
                  </a:lnTo>
                  <a:lnTo>
                    <a:pt x="0" y="2404110"/>
                  </a:lnTo>
                  <a:close/>
                </a:path>
              </a:pathLst>
            </a:custGeom>
            <a:blipFill>
              <a:blip r:embed="rId5"/>
              <a:stretch>
                <a:fillRect l="0" t="-20167" r="0" b="-20167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527300" cy="130810"/>
            </a:xfrm>
            <a:custGeom>
              <a:avLst/>
              <a:gdLst/>
              <a:ahLst/>
              <a:cxnLst/>
              <a:rect r="r" b="b" t="t" l="l"/>
              <a:pathLst>
                <a:path h="130810" w="2527300">
                  <a:moveTo>
                    <a:pt x="2527300" y="130810"/>
                  </a:moveTo>
                  <a:lnTo>
                    <a:pt x="0" y="130810"/>
                  </a:lnTo>
                  <a:lnTo>
                    <a:pt x="0" y="20320"/>
                  </a:lnTo>
                  <a:cubicBezTo>
                    <a:pt x="0" y="8890"/>
                    <a:pt x="8890" y="0"/>
                    <a:pt x="20320" y="0"/>
                  </a:cubicBezTo>
                  <a:lnTo>
                    <a:pt x="2505710" y="0"/>
                  </a:lnTo>
                  <a:cubicBezTo>
                    <a:pt x="2517140" y="0"/>
                    <a:pt x="2526030" y="8890"/>
                    <a:pt x="2526030" y="20320"/>
                  </a:cubicBezTo>
                  <a:lnTo>
                    <a:pt x="2526030" y="130810"/>
                  </a:lnTo>
                  <a:close/>
                </a:path>
              </a:pathLst>
            </a:custGeom>
            <a:blipFill>
              <a:blip r:embed="rId6"/>
              <a:stretch>
                <a:fillRect l="0" t="0" r="-992" b="0"/>
              </a:stretch>
            </a:blip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6858660" y="4018666"/>
            <a:ext cx="4017813" cy="4667534"/>
            <a:chOff x="0" y="0"/>
            <a:chExt cx="5466080" cy="63500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5438261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8261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083" r="0" b="-2083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7113080" y="7867274"/>
            <a:ext cx="3614582" cy="573551"/>
            <a:chOff x="0" y="0"/>
            <a:chExt cx="635000" cy="10076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635000" cy="100760"/>
            </a:xfrm>
            <a:custGeom>
              <a:avLst/>
              <a:gdLst/>
              <a:ahLst/>
              <a:cxnLst/>
              <a:rect r="r" b="b" t="t" l="l"/>
              <a:pathLst>
                <a:path h="100760" w="635000">
                  <a:moveTo>
                    <a:pt x="25400" y="0"/>
                  </a:moveTo>
                  <a:lnTo>
                    <a:pt x="609600" y="0"/>
                  </a:lnTo>
                  <a:cubicBezTo>
                    <a:pt x="623628" y="0"/>
                    <a:pt x="635000" y="11372"/>
                    <a:pt x="635000" y="25400"/>
                  </a:cubicBezTo>
                  <a:lnTo>
                    <a:pt x="635000" y="75360"/>
                  </a:lnTo>
                  <a:cubicBezTo>
                    <a:pt x="635000" y="89388"/>
                    <a:pt x="623628" y="100760"/>
                    <a:pt x="609600" y="100760"/>
                  </a:cubicBezTo>
                  <a:lnTo>
                    <a:pt x="25400" y="100760"/>
                  </a:lnTo>
                  <a:cubicBezTo>
                    <a:pt x="18664" y="100760"/>
                    <a:pt x="12203" y="98084"/>
                    <a:pt x="7439" y="93320"/>
                  </a:cubicBezTo>
                  <a:cubicBezTo>
                    <a:pt x="2676" y="88557"/>
                    <a:pt x="0" y="82096"/>
                    <a:pt x="0" y="75360"/>
                  </a:cubicBezTo>
                  <a:lnTo>
                    <a:pt x="0" y="25400"/>
                  </a:lnTo>
                  <a:cubicBezTo>
                    <a:pt x="0" y="11372"/>
                    <a:pt x="11372" y="0"/>
                    <a:pt x="25400" y="0"/>
                  </a:cubicBezTo>
                  <a:close/>
                </a:path>
              </a:pathLst>
            </a:custGeom>
            <a:solidFill>
              <a:srgbClr val="F7A8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47625"/>
              <a:ext cx="635000" cy="14838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2" id="52"/>
          <p:cNvGrpSpPr>
            <a:grpSpLocks noChangeAspect="true"/>
          </p:cNvGrpSpPr>
          <p:nvPr/>
        </p:nvGrpSpPr>
        <p:grpSpPr>
          <a:xfrm rot="0">
            <a:off x="12278715" y="3895979"/>
            <a:ext cx="4123423" cy="4790221"/>
            <a:chOff x="0" y="0"/>
            <a:chExt cx="5466080" cy="63500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5438261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8261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21435" r="0" b="-21435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12425427" y="7917938"/>
            <a:ext cx="3726479" cy="591306"/>
            <a:chOff x="0" y="0"/>
            <a:chExt cx="635000" cy="10076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635000" cy="100760"/>
            </a:xfrm>
            <a:custGeom>
              <a:avLst/>
              <a:gdLst/>
              <a:ahLst/>
              <a:cxnLst/>
              <a:rect r="r" b="b" t="t" l="l"/>
              <a:pathLst>
                <a:path h="100760" w="635000">
                  <a:moveTo>
                    <a:pt x="24637" y="0"/>
                  </a:moveTo>
                  <a:lnTo>
                    <a:pt x="610363" y="0"/>
                  </a:lnTo>
                  <a:cubicBezTo>
                    <a:pt x="616897" y="0"/>
                    <a:pt x="623164" y="2596"/>
                    <a:pt x="627784" y="7216"/>
                  </a:cubicBezTo>
                  <a:cubicBezTo>
                    <a:pt x="632404" y="11836"/>
                    <a:pt x="635000" y="18103"/>
                    <a:pt x="635000" y="24637"/>
                  </a:cubicBezTo>
                  <a:lnTo>
                    <a:pt x="635000" y="76123"/>
                  </a:lnTo>
                  <a:cubicBezTo>
                    <a:pt x="635000" y="89729"/>
                    <a:pt x="623970" y="100760"/>
                    <a:pt x="610363" y="100760"/>
                  </a:cubicBezTo>
                  <a:lnTo>
                    <a:pt x="24637" y="100760"/>
                  </a:lnTo>
                  <a:cubicBezTo>
                    <a:pt x="18103" y="100760"/>
                    <a:pt x="11836" y="98164"/>
                    <a:pt x="7216" y="93544"/>
                  </a:cubicBezTo>
                  <a:cubicBezTo>
                    <a:pt x="2596" y="88923"/>
                    <a:pt x="0" y="82657"/>
                    <a:pt x="0" y="76123"/>
                  </a:cubicBezTo>
                  <a:lnTo>
                    <a:pt x="0" y="24637"/>
                  </a:lnTo>
                  <a:cubicBezTo>
                    <a:pt x="0" y="18103"/>
                    <a:pt x="2596" y="11836"/>
                    <a:pt x="7216" y="7216"/>
                  </a:cubicBezTo>
                  <a:cubicBezTo>
                    <a:pt x="11836" y="2596"/>
                    <a:pt x="18103" y="0"/>
                    <a:pt x="24637" y="0"/>
                  </a:cubicBezTo>
                  <a:close/>
                </a:path>
              </a:pathLst>
            </a:custGeom>
            <a:solidFill>
              <a:srgbClr val="F7A800"/>
            </a:solidFill>
            <a:ln cap="sq">
              <a:noFill/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47625"/>
              <a:ext cx="635000" cy="14838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1361285" y="8022939"/>
            <a:ext cx="3038153" cy="32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189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YASMINE EL KHALTI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2752934" y="8068848"/>
            <a:ext cx="3071465" cy="32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5"/>
              </a:lnSpc>
            </a:pPr>
            <a:r>
              <a:rPr lang="en-US" sz="191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YASSINE EZZAARATE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7401295" y="7928851"/>
            <a:ext cx="3038153" cy="32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189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RANIA  EL ABYAD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51030" y="4349936"/>
            <a:ext cx="11381566" cy="113815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43479" y="1286631"/>
            <a:ext cx="16812626" cy="9000369"/>
            <a:chOff x="0" y="0"/>
            <a:chExt cx="4428017" cy="237046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428017" cy="2370468"/>
            </a:xfrm>
            <a:custGeom>
              <a:avLst/>
              <a:gdLst/>
              <a:ahLst/>
              <a:cxnLst/>
              <a:rect r="r" b="b" t="t" l="l"/>
              <a:pathLst>
                <a:path h="2370468" w="4428017">
                  <a:moveTo>
                    <a:pt x="0" y="0"/>
                  </a:moveTo>
                  <a:lnTo>
                    <a:pt x="4428017" y="0"/>
                  </a:lnTo>
                  <a:lnTo>
                    <a:pt x="4428017" y="2370468"/>
                  </a:lnTo>
                  <a:lnTo>
                    <a:pt x="0" y="23704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4428017" cy="239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189766" y="1484661"/>
            <a:ext cx="15920051" cy="8358027"/>
          </a:xfrm>
          <a:custGeom>
            <a:avLst/>
            <a:gdLst/>
            <a:ahLst/>
            <a:cxnLst/>
            <a:rect r="r" b="b" t="t" l="l"/>
            <a:pathLst>
              <a:path h="8358027" w="15920051">
                <a:moveTo>
                  <a:pt x="0" y="0"/>
                </a:moveTo>
                <a:lnTo>
                  <a:pt x="15920052" y="0"/>
                </a:lnTo>
                <a:lnTo>
                  <a:pt x="15920052" y="8358027"/>
                </a:lnTo>
                <a:lnTo>
                  <a:pt x="0" y="8358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117728" y="-9525"/>
            <a:ext cx="13088172" cy="143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7A800"/>
                </a:solidFill>
                <a:latin typeface="Anton"/>
                <a:ea typeface="Anton"/>
                <a:cs typeface="Anton"/>
                <a:sym typeface="Anton"/>
              </a:rPr>
              <a:t>C’EST QUOI HOME EXCHANGE?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35348" y="-1752872"/>
            <a:ext cx="8549194" cy="854919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074251" y="4141162"/>
            <a:ext cx="389240" cy="3892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074251" y="6695861"/>
            <a:ext cx="3222128" cy="737246"/>
            <a:chOff x="0" y="0"/>
            <a:chExt cx="1776169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76169" cy="406400"/>
            </a:xfrm>
            <a:custGeom>
              <a:avLst/>
              <a:gdLst/>
              <a:ahLst/>
              <a:cxnLst/>
              <a:rect r="r" b="b" t="t" l="l"/>
              <a:pathLst>
                <a:path h="406400" w="1776169">
                  <a:moveTo>
                    <a:pt x="1572969" y="0"/>
                  </a:moveTo>
                  <a:cubicBezTo>
                    <a:pt x="1685193" y="0"/>
                    <a:pt x="1776169" y="90976"/>
                    <a:pt x="1776169" y="203200"/>
                  </a:cubicBezTo>
                  <a:cubicBezTo>
                    <a:pt x="1776169" y="315424"/>
                    <a:pt x="1685193" y="406400"/>
                    <a:pt x="157296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7A8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776169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6990" y="1249682"/>
            <a:ext cx="5552023" cy="6183424"/>
            <a:chOff x="0" y="0"/>
            <a:chExt cx="1462261" cy="16285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62261" cy="1628556"/>
            </a:xfrm>
            <a:custGeom>
              <a:avLst/>
              <a:gdLst/>
              <a:ahLst/>
              <a:cxnLst/>
              <a:rect r="r" b="b" t="t" l="l"/>
              <a:pathLst>
                <a:path h="1628556" w="1462261">
                  <a:moveTo>
                    <a:pt x="0" y="0"/>
                  </a:moveTo>
                  <a:lnTo>
                    <a:pt x="1462261" y="0"/>
                  </a:lnTo>
                  <a:lnTo>
                    <a:pt x="1462261" y="1628556"/>
                  </a:lnTo>
                  <a:lnTo>
                    <a:pt x="0" y="16285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462261" cy="1657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23533" y="1603453"/>
            <a:ext cx="9780625" cy="5475884"/>
          </a:xfrm>
          <a:custGeom>
            <a:avLst/>
            <a:gdLst/>
            <a:ahLst/>
            <a:cxnLst/>
            <a:rect r="r" b="b" t="t" l="l"/>
            <a:pathLst>
              <a:path h="5475884" w="9780625">
                <a:moveTo>
                  <a:pt x="0" y="0"/>
                </a:moveTo>
                <a:lnTo>
                  <a:pt x="9780625" y="0"/>
                </a:lnTo>
                <a:lnTo>
                  <a:pt x="9780625" y="5475883"/>
                </a:lnTo>
                <a:lnTo>
                  <a:pt x="0" y="547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919275" y="2188892"/>
            <a:ext cx="2999737" cy="2737942"/>
          </a:xfrm>
          <a:custGeom>
            <a:avLst/>
            <a:gdLst/>
            <a:ahLst/>
            <a:cxnLst/>
            <a:rect r="r" b="b" t="t" l="l"/>
            <a:pathLst>
              <a:path h="2737942" w="2999737">
                <a:moveTo>
                  <a:pt x="0" y="0"/>
                </a:moveTo>
                <a:lnTo>
                  <a:pt x="2999737" y="0"/>
                </a:lnTo>
                <a:lnTo>
                  <a:pt x="2999737" y="2737941"/>
                </a:lnTo>
                <a:lnTo>
                  <a:pt x="0" y="27379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138577" y="360409"/>
            <a:ext cx="7767267" cy="143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7A800"/>
                </a:solidFill>
                <a:latin typeface="Anton"/>
                <a:ea typeface="Anton"/>
                <a:cs typeface="Anton"/>
                <a:sym typeface="Anton"/>
              </a:rPr>
              <a:t>PROBLÉMATIQUE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670021" y="4115954"/>
            <a:ext cx="6442865" cy="2128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b="true" sz="2433" spc="1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Quels sont les facteurs clés qui déterminent si un membre renouvelle son abonnement ou quitte HomeExchange après sa période de vie 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68870" y="7662137"/>
            <a:ext cx="6986401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79"/>
              </a:lnSpc>
              <a:spcBef>
                <a:spcPct val="0"/>
              </a:spcBef>
            </a:pPr>
            <a:r>
              <a:rPr lang="en-US" sz="2399">
                <a:solidFill>
                  <a:srgbClr val="000000">
                    <a:alpha val="80000"/>
                  </a:srgbClr>
                </a:solidFill>
                <a:latin typeface="Open Sans 2"/>
                <a:ea typeface="Open Sans 2"/>
                <a:cs typeface="Open Sans 2"/>
                <a:sym typeface="Open Sans 2"/>
              </a:rPr>
              <a:t>« Analyser les éléments déterminants qui ont contribué à chaque augmentation du taux de désabonnement. »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43283" y="6834062"/>
            <a:ext cx="2753414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Autrement dis 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708229" y="1107281"/>
            <a:ext cx="927891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69264" y="1107281"/>
            <a:ext cx="927891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30299" y="1107281"/>
            <a:ext cx="1149472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503353" y="3410110"/>
            <a:ext cx="389240" cy="3892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84986" y="561241"/>
            <a:ext cx="14237963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7A800"/>
                </a:solidFill>
                <a:latin typeface="Anton"/>
                <a:ea typeface="Anton"/>
                <a:cs typeface="Anton"/>
                <a:sym typeface="Anton"/>
              </a:rPr>
              <a:t>HYPOTHÈSES 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99123" y="3384902"/>
            <a:ext cx="5630371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H1 —</a:t>
            </a:r>
            <a:r>
              <a:rPr lang="en-US" b="true" sz="2433" spc="1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Critères d’inscription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697973" y="3884948"/>
            <a:ext cx="6280814" cy="1820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2"/>
              </a:lnSpc>
            </a:pPr>
            <a:r>
              <a:rPr lang="en-US" sz="2587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Les caractéristiq</a:t>
            </a:r>
            <a:r>
              <a:rPr lang="en-US" sz="2587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ues et conditions d’inscription ont un impact significatif sur la probabilité de renouvellement des utilisateurs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015521" y="3410110"/>
            <a:ext cx="389240" cy="38924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611292" y="3384902"/>
            <a:ext cx="5630371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H2 —</a:t>
            </a:r>
            <a:r>
              <a:rPr lang="en-US" b="true" sz="2433" spc="1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Expérience d’échange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10141" y="3884948"/>
            <a:ext cx="6280814" cy="1820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2"/>
              </a:lnSpc>
            </a:pPr>
            <a:r>
              <a:rPr lang="en-US" sz="2587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La qualité de l’expéri</a:t>
            </a:r>
            <a:r>
              <a:rPr lang="en-US" sz="2587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ence vécue lors des échanges influence directement la décision des utilisateurs de renouveler ou non leur abonnement.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6424650" y="6461827"/>
            <a:ext cx="389240" cy="389240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7020420" y="6436619"/>
            <a:ext cx="5630371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H3 —</a:t>
            </a:r>
            <a:r>
              <a:rPr lang="en-US" b="true" sz="2433" spc="1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Facteurs externes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619270" y="6936665"/>
            <a:ext cx="6280814" cy="1820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2"/>
              </a:lnSpc>
            </a:pPr>
            <a:r>
              <a:rPr lang="en-US" sz="2587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Des facteurs extern</a:t>
            </a:r>
            <a:r>
              <a:rPr lang="en-US" sz="2587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es, indépendants de la plateforme, peuvent également influencer le comportement de renouvellement des utilisateurs.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285" y="1480231"/>
            <a:ext cx="7757105" cy="5760714"/>
          </a:xfrm>
          <a:custGeom>
            <a:avLst/>
            <a:gdLst/>
            <a:ahLst/>
            <a:cxnLst/>
            <a:rect r="r" b="b" t="t" l="l"/>
            <a:pathLst>
              <a:path h="5760714" w="7757105">
                <a:moveTo>
                  <a:pt x="0" y="0"/>
                </a:moveTo>
                <a:lnTo>
                  <a:pt x="7757105" y="0"/>
                </a:lnTo>
                <a:lnTo>
                  <a:pt x="7757105" y="5760714"/>
                </a:lnTo>
                <a:lnTo>
                  <a:pt x="0" y="5760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01" t="0" r="-2301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8443749" y="5692047"/>
            <a:ext cx="9238830" cy="95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b="true" sz="2410" spc="195">
                <a:solidFill>
                  <a:srgbClr val="FFBD5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🔄 Échange Réciproque</a:t>
            </a:r>
          </a:p>
          <a:p>
            <a:pPr algn="l">
              <a:lnSpc>
                <a:spcPts val="2204"/>
              </a:lnSpc>
            </a:pPr>
          </a:p>
          <a:p>
            <a:pPr algn="ctr">
              <a:lnSpc>
                <a:spcPts val="2204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443749" y="393471"/>
            <a:ext cx="8412579" cy="1097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7"/>
              </a:lnSpc>
            </a:pPr>
            <a:r>
              <a:rPr lang="en-US" b="true" sz="2405" spc="194">
                <a:solidFill>
                  <a:srgbClr val="FFBD5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Échange Non-Réciproque (GuestPoints) 💰</a:t>
            </a:r>
          </a:p>
          <a:p>
            <a:pPr algn="just">
              <a:lnSpc>
                <a:spcPts val="1901"/>
              </a:lnSpc>
            </a:pPr>
          </a:p>
          <a:p>
            <a:pPr algn="just">
              <a:lnSpc>
                <a:spcPts val="1901"/>
              </a:lnSpc>
            </a:pPr>
          </a:p>
          <a:p>
            <a:pPr algn="ctr">
              <a:lnSpc>
                <a:spcPts val="1653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443749" y="1697366"/>
            <a:ext cx="7933908" cy="354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BD59"/>
                </a:solidFill>
                <a:latin typeface="Montserrat"/>
                <a:ea typeface="Montserrat"/>
                <a:cs typeface="Montserrat"/>
                <a:sym typeface="Montserrat"/>
              </a:rPr>
              <a:t>Définition :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Un membre (le Guest) séjourne chez un autre membre (le Host) en échange d'une compensation via GuestPoints, au lieu de sa propre maison.</a:t>
            </a:r>
          </a:p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FBD59"/>
                </a:solidFill>
                <a:latin typeface="Montserrat"/>
                <a:ea typeface="Montserrat"/>
                <a:cs typeface="Montserrat"/>
                <a:sym typeface="Montserrat"/>
              </a:rPr>
              <a:t>Rôles </a:t>
            </a:r>
            <a:r>
              <a: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Un membre agit uniquement comme Guest et l'autre agit uniquement comme Host pour cette échange, car il n'y a pas d'obligation pour le Host de séjourner chez le Guest en retour.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285398" y="6603460"/>
            <a:ext cx="9555533" cy="270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0666" indent="-240333" lvl="1">
              <a:lnSpc>
                <a:spcPts val="3116"/>
              </a:lnSpc>
              <a:buFont typeface="Arial"/>
              <a:buChar char="•"/>
            </a:pPr>
            <a:r>
              <a:rPr lang="en-US" sz="2226">
                <a:solidFill>
                  <a:srgbClr val="FFBD59"/>
                </a:solidFill>
                <a:latin typeface="Montserrat"/>
                <a:ea typeface="Montserrat"/>
                <a:cs typeface="Montserrat"/>
                <a:sym typeface="Montserrat"/>
              </a:rPr>
              <a:t>Définition</a:t>
            </a:r>
            <a:r>
              <a:rPr lang="en-US" sz="22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: C'est un échange direct de maisons où deux          </a:t>
            </a:r>
          </a:p>
          <a:p>
            <a:pPr algn="l">
              <a:lnSpc>
                <a:spcPts val="3116"/>
              </a:lnSpc>
            </a:pPr>
            <a:r>
              <a:rPr lang="en-US" sz="22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membres s'accordent mutuellement pour séjourner      </a:t>
            </a:r>
          </a:p>
          <a:p>
            <a:pPr algn="l">
              <a:lnSpc>
                <a:spcPts val="3116"/>
              </a:lnSpc>
            </a:pPr>
            <a:r>
              <a:rPr lang="en-US" sz="22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l'un chez l'autre</a:t>
            </a:r>
          </a:p>
          <a:p>
            <a:pPr algn="l">
              <a:lnSpc>
                <a:spcPts val="3116"/>
              </a:lnSpc>
            </a:pPr>
          </a:p>
          <a:p>
            <a:pPr algn="l" marL="480666" indent="-240333" lvl="1">
              <a:lnSpc>
                <a:spcPts val="3116"/>
              </a:lnSpc>
              <a:buFont typeface="Arial"/>
              <a:buChar char="•"/>
            </a:pPr>
            <a:r>
              <a:rPr lang="en-US" sz="2226">
                <a:solidFill>
                  <a:srgbClr val="FFBD59"/>
                </a:solidFill>
                <a:latin typeface="Montserrat"/>
                <a:ea typeface="Montserrat"/>
                <a:cs typeface="Montserrat"/>
                <a:sym typeface="Montserrat"/>
              </a:rPr>
              <a:t>Rôles :</a:t>
            </a:r>
            <a:r>
              <a:rPr lang="en-US" sz="22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Les deux membres jouent tour à tour le rôle de Guest (invité) et de Host (hôte), impliquant un mouvement bidirectionnel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5285" y="151128"/>
            <a:ext cx="4703663" cy="877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FFBD59"/>
                </a:solidFill>
                <a:latin typeface="Anton"/>
                <a:ea typeface="Anton"/>
                <a:cs typeface="Anton"/>
                <a:sym typeface="Anton"/>
              </a:rPr>
              <a:t>Types d'Échanges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066" y="657632"/>
            <a:ext cx="3786108" cy="2588819"/>
            <a:chOff x="0" y="0"/>
            <a:chExt cx="997164" cy="6818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7164" cy="681829"/>
            </a:xfrm>
            <a:custGeom>
              <a:avLst/>
              <a:gdLst/>
              <a:ahLst/>
              <a:cxnLst/>
              <a:rect r="r" b="b" t="t" l="l"/>
              <a:pathLst>
                <a:path h="681829" w="997164">
                  <a:moveTo>
                    <a:pt x="100196" y="0"/>
                  </a:moveTo>
                  <a:lnTo>
                    <a:pt x="896968" y="0"/>
                  </a:lnTo>
                  <a:cubicBezTo>
                    <a:pt x="952305" y="0"/>
                    <a:pt x="997164" y="44859"/>
                    <a:pt x="997164" y="100196"/>
                  </a:cubicBezTo>
                  <a:lnTo>
                    <a:pt x="997164" y="581633"/>
                  </a:lnTo>
                  <a:cubicBezTo>
                    <a:pt x="997164" y="636970"/>
                    <a:pt x="952305" y="681829"/>
                    <a:pt x="896968" y="681829"/>
                  </a:cubicBezTo>
                  <a:lnTo>
                    <a:pt x="100196" y="681829"/>
                  </a:lnTo>
                  <a:cubicBezTo>
                    <a:pt x="73623" y="681829"/>
                    <a:pt x="48137" y="671273"/>
                    <a:pt x="29347" y="652482"/>
                  </a:cubicBezTo>
                  <a:cubicBezTo>
                    <a:pt x="10556" y="633692"/>
                    <a:pt x="0" y="608206"/>
                    <a:pt x="0" y="581633"/>
                  </a:cubicBezTo>
                  <a:lnTo>
                    <a:pt x="0" y="100196"/>
                  </a:lnTo>
                  <a:cubicBezTo>
                    <a:pt x="0" y="44859"/>
                    <a:pt x="44859" y="0"/>
                    <a:pt x="100196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997164" cy="710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Tableau Exchanges </a:t>
              </a:r>
            </a:p>
            <a:p>
              <a:pPr algn="ctr">
                <a:lnSpc>
                  <a:spcPts val="2799"/>
                </a:lnSpc>
              </a:pPr>
            </a:p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11 M lignes </a:t>
              </a:r>
            </a:p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21 colonnes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1916" y="6471236"/>
            <a:ext cx="3461329" cy="1883791"/>
            <a:chOff x="0" y="0"/>
            <a:chExt cx="911626" cy="4961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1626" cy="496142"/>
            </a:xfrm>
            <a:custGeom>
              <a:avLst/>
              <a:gdLst/>
              <a:ahLst/>
              <a:cxnLst/>
              <a:rect r="r" b="b" t="t" l="l"/>
              <a:pathLst>
                <a:path h="496142" w="911626">
                  <a:moveTo>
                    <a:pt x="109598" y="0"/>
                  </a:moveTo>
                  <a:lnTo>
                    <a:pt x="802028" y="0"/>
                  </a:lnTo>
                  <a:cubicBezTo>
                    <a:pt x="831095" y="0"/>
                    <a:pt x="858972" y="11547"/>
                    <a:pt x="879525" y="32100"/>
                  </a:cubicBezTo>
                  <a:cubicBezTo>
                    <a:pt x="900079" y="52654"/>
                    <a:pt x="911626" y="80531"/>
                    <a:pt x="911626" y="109598"/>
                  </a:cubicBezTo>
                  <a:lnTo>
                    <a:pt x="911626" y="386545"/>
                  </a:lnTo>
                  <a:cubicBezTo>
                    <a:pt x="911626" y="447074"/>
                    <a:pt x="862557" y="496142"/>
                    <a:pt x="802028" y="496142"/>
                  </a:cubicBezTo>
                  <a:lnTo>
                    <a:pt x="109598" y="496142"/>
                  </a:lnTo>
                  <a:cubicBezTo>
                    <a:pt x="49069" y="496142"/>
                    <a:pt x="0" y="447074"/>
                    <a:pt x="0" y="386545"/>
                  </a:cubicBezTo>
                  <a:lnTo>
                    <a:pt x="0" y="109598"/>
                  </a:lnTo>
                  <a:cubicBezTo>
                    <a:pt x="0" y="49069"/>
                    <a:pt x="49069" y="0"/>
                    <a:pt x="109598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911626" cy="524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Tableau Subscriptions</a:t>
              </a:r>
            </a:p>
            <a:p>
              <a:pPr algn="ctr">
                <a:lnSpc>
                  <a:spcPts val="2799"/>
                </a:lnSpc>
              </a:pPr>
            </a:p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100 000  lignes </a:t>
              </a:r>
            </a:p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14 colonnes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5115" y="3246451"/>
            <a:ext cx="2234931" cy="3224785"/>
            <a:chOff x="0" y="0"/>
            <a:chExt cx="785321" cy="11331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5770" y="34923"/>
              <a:ext cx="693782" cy="1063295"/>
            </a:xfrm>
            <a:custGeom>
              <a:avLst/>
              <a:gdLst/>
              <a:ahLst/>
              <a:cxnLst/>
              <a:rect r="r" b="b" t="t" l="l"/>
              <a:pathLst>
                <a:path h="1063295" w="693782">
                  <a:moveTo>
                    <a:pt x="8971" y="863234"/>
                  </a:moveTo>
                  <a:lnTo>
                    <a:pt x="255438" y="1034623"/>
                  </a:lnTo>
                  <a:cubicBezTo>
                    <a:pt x="310414" y="1072852"/>
                    <a:pt x="383368" y="1072852"/>
                    <a:pt x="438343" y="1034623"/>
                  </a:cubicBezTo>
                  <a:lnTo>
                    <a:pt x="684810" y="863234"/>
                  </a:lnTo>
                  <a:cubicBezTo>
                    <a:pt x="692311" y="858018"/>
                    <a:pt x="695556" y="848536"/>
                    <a:pt x="692823" y="839818"/>
                  </a:cubicBezTo>
                  <a:cubicBezTo>
                    <a:pt x="690089" y="831101"/>
                    <a:pt x="682012" y="825168"/>
                    <a:pt x="672876" y="825168"/>
                  </a:cubicBezTo>
                  <a:lnTo>
                    <a:pt x="672876" y="825168"/>
                  </a:lnTo>
                  <a:cubicBezTo>
                    <a:pt x="636053" y="825168"/>
                    <a:pt x="606201" y="795317"/>
                    <a:pt x="606201" y="758493"/>
                  </a:cubicBezTo>
                  <a:lnTo>
                    <a:pt x="606201" y="304802"/>
                  </a:lnTo>
                  <a:cubicBezTo>
                    <a:pt x="606201" y="267978"/>
                    <a:pt x="636053" y="238127"/>
                    <a:pt x="672876" y="238127"/>
                  </a:cubicBezTo>
                  <a:lnTo>
                    <a:pt x="672876" y="238127"/>
                  </a:lnTo>
                  <a:cubicBezTo>
                    <a:pt x="682012" y="238127"/>
                    <a:pt x="690089" y="232194"/>
                    <a:pt x="692823" y="223477"/>
                  </a:cubicBezTo>
                  <a:cubicBezTo>
                    <a:pt x="695556" y="214759"/>
                    <a:pt x="692311" y="205277"/>
                    <a:pt x="684810" y="200061"/>
                  </a:cubicBezTo>
                  <a:lnTo>
                    <a:pt x="438343" y="28672"/>
                  </a:lnTo>
                  <a:cubicBezTo>
                    <a:pt x="383368" y="-9557"/>
                    <a:pt x="310414" y="-9557"/>
                    <a:pt x="255438" y="28672"/>
                  </a:cubicBezTo>
                  <a:lnTo>
                    <a:pt x="8971" y="200061"/>
                  </a:lnTo>
                  <a:cubicBezTo>
                    <a:pt x="1470" y="205277"/>
                    <a:pt x="-1774" y="214759"/>
                    <a:pt x="959" y="223477"/>
                  </a:cubicBezTo>
                  <a:cubicBezTo>
                    <a:pt x="3692" y="232194"/>
                    <a:pt x="11769" y="238127"/>
                    <a:pt x="20905" y="238127"/>
                  </a:cubicBezTo>
                  <a:lnTo>
                    <a:pt x="20905" y="238127"/>
                  </a:lnTo>
                  <a:cubicBezTo>
                    <a:pt x="57729" y="238127"/>
                    <a:pt x="87580" y="267978"/>
                    <a:pt x="87580" y="304802"/>
                  </a:cubicBezTo>
                  <a:lnTo>
                    <a:pt x="87580" y="758493"/>
                  </a:lnTo>
                  <a:cubicBezTo>
                    <a:pt x="87580" y="776176"/>
                    <a:pt x="80555" y="793135"/>
                    <a:pt x="68051" y="805639"/>
                  </a:cubicBezTo>
                  <a:cubicBezTo>
                    <a:pt x="55547" y="818143"/>
                    <a:pt x="38588" y="825168"/>
                    <a:pt x="20905" y="825168"/>
                  </a:cubicBezTo>
                  <a:lnTo>
                    <a:pt x="20905" y="825168"/>
                  </a:lnTo>
                  <a:cubicBezTo>
                    <a:pt x="11769" y="825168"/>
                    <a:pt x="3692" y="831101"/>
                    <a:pt x="959" y="839818"/>
                  </a:cubicBezTo>
                  <a:cubicBezTo>
                    <a:pt x="-1774" y="848536"/>
                    <a:pt x="1470" y="858018"/>
                    <a:pt x="8971" y="863234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39700" y="73025"/>
              <a:ext cx="505921" cy="958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799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3823175" y="1952041"/>
            <a:ext cx="2161490" cy="19050"/>
          </a:xfrm>
          <a:prstGeom prst="line">
            <a:avLst/>
          </a:prstGeom>
          <a:ln cap="flat" w="38100">
            <a:solidFill>
              <a:srgbClr val="FFBD5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V="true">
            <a:off x="3483245" y="7413131"/>
            <a:ext cx="2501420" cy="19050"/>
          </a:xfrm>
          <a:prstGeom prst="line">
            <a:avLst/>
          </a:prstGeom>
          <a:ln cap="flat" w="38100">
            <a:solidFill>
              <a:srgbClr val="FFBD5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3" id="13"/>
          <p:cNvGrpSpPr/>
          <p:nvPr/>
        </p:nvGrpSpPr>
        <p:grpSpPr>
          <a:xfrm rot="0">
            <a:off x="5984665" y="1180516"/>
            <a:ext cx="3086100" cy="1543050"/>
            <a:chOff x="0" y="0"/>
            <a:chExt cx="812800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3388" y="0"/>
              <a:ext cx="726023" cy="406400"/>
            </a:xfrm>
            <a:custGeom>
              <a:avLst/>
              <a:gdLst/>
              <a:ahLst/>
              <a:cxnLst/>
              <a:rect r="r" b="b" t="t" l="l"/>
              <a:pathLst>
                <a:path h="406400" w="726023">
                  <a:moveTo>
                    <a:pt x="655820" y="0"/>
                  </a:moveTo>
                  <a:lnTo>
                    <a:pt x="70204" y="0"/>
                  </a:lnTo>
                  <a:cubicBezTo>
                    <a:pt x="45873" y="0"/>
                    <a:pt x="23277" y="12598"/>
                    <a:pt x="10485" y="33296"/>
                  </a:cubicBezTo>
                  <a:cubicBezTo>
                    <a:pt x="-2306" y="53993"/>
                    <a:pt x="-3469" y="79838"/>
                    <a:pt x="7412" y="101600"/>
                  </a:cubicBezTo>
                  <a:lnTo>
                    <a:pt x="7412" y="101600"/>
                  </a:lnTo>
                  <a:cubicBezTo>
                    <a:pt x="39391" y="165559"/>
                    <a:pt x="39391" y="240841"/>
                    <a:pt x="7412" y="304800"/>
                  </a:cubicBezTo>
                  <a:lnTo>
                    <a:pt x="7412" y="304800"/>
                  </a:lnTo>
                  <a:cubicBezTo>
                    <a:pt x="-3469" y="326562"/>
                    <a:pt x="-2306" y="352407"/>
                    <a:pt x="10485" y="373104"/>
                  </a:cubicBezTo>
                  <a:cubicBezTo>
                    <a:pt x="23277" y="393802"/>
                    <a:pt x="45873" y="406400"/>
                    <a:pt x="70204" y="406400"/>
                  </a:cubicBezTo>
                  <a:lnTo>
                    <a:pt x="655820" y="406400"/>
                  </a:lnTo>
                  <a:cubicBezTo>
                    <a:pt x="680151" y="406400"/>
                    <a:pt x="702747" y="393802"/>
                    <a:pt x="715539" y="373104"/>
                  </a:cubicBezTo>
                  <a:cubicBezTo>
                    <a:pt x="728330" y="352407"/>
                    <a:pt x="729493" y="326562"/>
                    <a:pt x="718612" y="304800"/>
                  </a:cubicBezTo>
                  <a:lnTo>
                    <a:pt x="718612" y="304800"/>
                  </a:lnTo>
                  <a:cubicBezTo>
                    <a:pt x="686633" y="240841"/>
                    <a:pt x="686633" y="165559"/>
                    <a:pt x="718612" y="101600"/>
                  </a:cubicBezTo>
                  <a:lnTo>
                    <a:pt x="718612" y="101600"/>
                  </a:lnTo>
                  <a:cubicBezTo>
                    <a:pt x="729493" y="79838"/>
                    <a:pt x="728330" y="53993"/>
                    <a:pt x="715539" y="33296"/>
                  </a:cubicBezTo>
                  <a:cubicBezTo>
                    <a:pt x="702747" y="12598"/>
                    <a:pt x="680151" y="0"/>
                    <a:pt x="65582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88900" y="-28575"/>
              <a:ext cx="6350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Nettoyage 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984665" y="6471236"/>
            <a:ext cx="3086100" cy="1543050"/>
            <a:chOff x="0" y="0"/>
            <a:chExt cx="8128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3388" y="0"/>
              <a:ext cx="726023" cy="406400"/>
            </a:xfrm>
            <a:custGeom>
              <a:avLst/>
              <a:gdLst/>
              <a:ahLst/>
              <a:cxnLst/>
              <a:rect r="r" b="b" t="t" l="l"/>
              <a:pathLst>
                <a:path h="406400" w="726023">
                  <a:moveTo>
                    <a:pt x="655820" y="0"/>
                  </a:moveTo>
                  <a:lnTo>
                    <a:pt x="70204" y="0"/>
                  </a:lnTo>
                  <a:cubicBezTo>
                    <a:pt x="45873" y="0"/>
                    <a:pt x="23277" y="12598"/>
                    <a:pt x="10485" y="33296"/>
                  </a:cubicBezTo>
                  <a:cubicBezTo>
                    <a:pt x="-2306" y="53993"/>
                    <a:pt x="-3469" y="79838"/>
                    <a:pt x="7412" y="101600"/>
                  </a:cubicBezTo>
                  <a:lnTo>
                    <a:pt x="7412" y="101600"/>
                  </a:lnTo>
                  <a:cubicBezTo>
                    <a:pt x="39391" y="165559"/>
                    <a:pt x="39391" y="240841"/>
                    <a:pt x="7412" y="304800"/>
                  </a:cubicBezTo>
                  <a:lnTo>
                    <a:pt x="7412" y="304800"/>
                  </a:lnTo>
                  <a:cubicBezTo>
                    <a:pt x="-3469" y="326562"/>
                    <a:pt x="-2306" y="352407"/>
                    <a:pt x="10485" y="373104"/>
                  </a:cubicBezTo>
                  <a:cubicBezTo>
                    <a:pt x="23277" y="393802"/>
                    <a:pt x="45873" y="406400"/>
                    <a:pt x="70204" y="406400"/>
                  </a:cubicBezTo>
                  <a:lnTo>
                    <a:pt x="655820" y="406400"/>
                  </a:lnTo>
                  <a:cubicBezTo>
                    <a:pt x="680151" y="406400"/>
                    <a:pt x="702747" y="393802"/>
                    <a:pt x="715539" y="373104"/>
                  </a:cubicBezTo>
                  <a:cubicBezTo>
                    <a:pt x="728330" y="352407"/>
                    <a:pt x="729493" y="326562"/>
                    <a:pt x="718612" y="304800"/>
                  </a:cubicBezTo>
                  <a:lnTo>
                    <a:pt x="718612" y="304800"/>
                  </a:lnTo>
                  <a:cubicBezTo>
                    <a:pt x="686633" y="240841"/>
                    <a:pt x="686633" y="165559"/>
                    <a:pt x="718612" y="101600"/>
                  </a:cubicBezTo>
                  <a:lnTo>
                    <a:pt x="718612" y="101600"/>
                  </a:lnTo>
                  <a:cubicBezTo>
                    <a:pt x="729493" y="79838"/>
                    <a:pt x="728330" y="53993"/>
                    <a:pt x="715539" y="33296"/>
                  </a:cubicBezTo>
                  <a:cubicBezTo>
                    <a:pt x="702747" y="12598"/>
                    <a:pt x="680151" y="0"/>
                    <a:pt x="65582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88900" y="-28575"/>
              <a:ext cx="6350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b="true" sz="199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Nettoyage 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>
            <a:off x="9070765" y="1932991"/>
            <a:ext cx="1591273" cy="1865206"/>
          </a:xfrm>
          <a:prstGeom prst="line">
            <a:avLst/>
          </a:prstGeom>
          <a:ln cap="flat" w="38100">
            <a:solidFill>
              <a:srgbClr val="FFBD5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V="true">
            <a:off x="9070765" y="5811685"/>
            <a:ext cx="1591273" cy="1412026"/>
          </a:xfrm>
          <a:prstGeom prst="line">
            <a:avLst/>
          </a:prstGeom>
          <a:ln cap="flat" w="38100">
            <a:solidFill>
              <a:srgbClr val="FFBD5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9118477" y="4051517"/>
            <a:ext cx="3086100" cy="1543050"/>
            <a:chOff x="0" y="0"/>
            <a:chExt cx="812800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0917" y="0"/>
              <a:ext cx="710967" cy="406400"/>
            </a:xfrm>
            <a:custGeom>
              <a:avLst/>
              <a:gdLst/>
              <a:ahLst/>
              <a:cxnLst/>
              <a:rect r="r" b="b" t="t" l="l"/>
              <a:pathLst>
                <a:path h="406400" w="710967">
                  <a:moveTo>
                    <a:pt x="435760" y="0"/>
                  </a:moveTo>
                  <a:lnTo>
                    <a:pt x="275206" y="0"/>
                  </a:lnTo>
                  <a:cubicBezTo>
                    <a:pt x="196500" y="0"/>
                    <a:pt x="121017" y="31266"/>
                    <a:pt x="65363" y="86920"/>
                  </a:cubicBezTo>
                  <a:lnTo>
                    <a:pt x="36003" y="116280"/>
                  </a:lnTo>
                  <a:cubicBezTo>
                    <a:pt x="-12002" y="164285"/>
                    <a:pt x="-12002" y="242115"/>
                    <a:pt x="36003" y="290120"/>
                  </a:cubicBezTo>
                  <a:lnTo>
                    <a:pt x="65363" y="319480"/>
                  </a:lnTo>
                  <a:cubicBezTo>
                    <a:pt x="121017" y="375134"/>
                    <a:pt x="196500" y="406400"/>
                    <a:pt x="275206" y="406400"/>
                  </a:cubicBezTo>
                  <a:lnTo>
                    <a:pt x="435760" y="406400"/>
                  </a:lnTo>
                  <a:cubicBezTo>
                    <a:pt x="514466" y="406400"/>
                    <a:pt x="589949" y="375134"/>
                    <a:pt x="645603" y="319480"/>
                  </a:cubicBezTo>
                  <a:lnTo>
                    <a:pt x="674963" y="290120"/>
                  </a:lnTo>
                  <a:cubicBezTo>
                    <a:pt x="722968" y="242115"/>
                    <a:pt x="722968" y="164285"/>
                    <a:pt x="674963" y="116280"/>
                  </a:cubicBezTo>
                  <a:lnTo>
                    <a:pt x="645603" y="86920"/>
                  </a:lnTo>
                  <a:cubicBezTo>
                    <a:pt x="589949" y="31266"/>
                    <a:pt x="514466" y="0"/>
                    <a:pt x="435760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52400" y="-28575"/>
              <a:ext cx="5080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523130" y="2818486"/>
            <a:ext cx="3086100" cy="3361417"/>
            <a:chOff x="0" y="0"/>
            <a:chExt cx="812800" cy="88531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85311"/>
            </a:xfrm>
            <a:custGeom>
              <a:avLst/>
              <a:gdLst/>
              <a:ahLst/>
              <a:cxnLst/>
              <a:rect r="r" b="b" t="t" l="l"/>
              <a:pathLst>
                <a:path h="885311" w="812800">
                  <a:moveTo>
                    <a:pt x="122923" y="0"/>
                  </a:moveTo>
                  <a:lnTo>
                    <a:pt x="689877" y="0"/>
                  </a:lnTo>
                  <a:cubicBezTo>
                    <a:pt x="757765" y="0"/>
                    <a:pt x="812800" y="55035"/>
                    <a:pt x="812800" y="122923"/>
                  </a:cubicBezTo>
                  <a:lnTo>
                    <a:pt x="812800" y="762388"/>
                  </a:lnTo>
                  <a:cubicBezTo>
                    <a:pt x="812800" y="830277"/>
                    <a:pt x="757765" y="885311"/>
                    <a:pt x="689877" y="885311"/>
                  </a:cubicBezTo>
                  <a:lnTo>
                    <a:pt x="122923" y="885311"/>
                  </a:lnTo>
                  <a:cubicBezTo>
                    <a:pt x="55035" y="885311"/>
                    <a:pt x="0" y="830277"/>
                    <a:pt x="0" y="762388"/>
                  </a:cubicBezTo>
                  <a:lnTo>
                    <a:pt x="0" y="122923"/>
                  </a:lnTo>
                  <a:cubicBezTo>
                    <a:pt x="0" y="55035"/>
                    <a:pt x="55035" y="0"/>
                    <a:pt x="122923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812800" cy="9138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7779484" y="9525"/>
            <a:ext cx="11104527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2"/>
              </a:lnSpc>
            </a:pPr>
            <a:r>
              <a:rPr lang="en-US" sz="5202">
                <a:solidFill>
                  <a:srgbClr val="FFBD59"/>
                </a:solidFill>
                <a:latin typeface="Anton"/>
                <a:ea typeface="Anton"/>
                <a:cs typeface="Anton"/>
                <a:sym typeface="Anton"/>
              </a:rPr>
              <a:t>WORKFLOW DATA : DÉMARCHE ET OUTILS UTILISÉS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09258" y="4491470"/>
            <a:ext cx="1486644" cy="835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11"/>
              </a:lnSpc>
              <a:spcBef>
                <a:spcPct val="0"/>
              </a:spcBef>
            </a:pPr>
            <a:r>
              <a:rPr lang="en-US" b="true" sz="12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Cle de jointure :</a:t>
            </a:r>
          </a:p>
          <a:p>
            <a:pPr algn="ctr">
              <a:lnSpc>
                <a:spcPts val="1711"/>
              </a:lnSpc>
              <a:spcBef>
                <a:spcPct val="0"/>
              </a:spcBef>
            </a:pPr>
            <a:r>
              <a:rPr lang="en-US" b="true" sz="12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user_id </a:t>
            </a:r>
          </a:p>
          <a:p>
            <a:pPr algn="ctr">
              <a:lnSpc>
                <a:spcPts val="1711"/>
              </a:lnSpc>
              <a:spcBef>
                <a:spcPct val="0"/>
              </a:spcBef>
            </a:pPr>
            <a:r>
              <a:rPr lang="en-US" b="true" sz="12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+</a:t>
            </a:r>
          </a:p>
          <a:p>
            <a:pPr algn="ctr">
              <a:lnSpc>
                <a:spcPts val="1711"/>
              </a:lnSpc>
              <a:spcBef>
                <a:spcPct val="0"/>
              </a:spcBef>
            </a:pPr>
            <a:r>
              <a:rPr lang="en-US" b="true" sz="122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subscription_year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18988" y="4560794"/>
            <a:ext cx="3086100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Jointure </a:t>
            </a:r>
          </a:p>
        </p:txBody>
      </p:sp>
      <p:sp>
        <p:nvSpPr>
          <p:cNvPr name="AutoShape 30" id="30"/>
          <p:cNvSpPr/>
          <p:nvPr/>
        </p:nvSpPr>
        <p:spPr>
          <a:xfrm>
            <a:off x="12011253" y="4823042"/>
            <a:ext cx="2290762" cy="0"/>
          </a:xfrm>
          <a:prstGeom prst="line">
            <a:avLst/>
          </a:prstGeom>
          <a:ln cap="flat" w="38100">
            <a:solidFill>
              <a:srgbClr val="FFBD59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1" id="31"/>
          <p:cNvSpPr txBox="true"/>
          <p:nvPr/>
        </p:nvSpPr>
        <p:spPr>
          <a:xfrm rot="0">
            <a:off x="14778871" y="3385228"/>
            <a:ext cx="2574618" cy="239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0"/>
              </a:lnSpc>
            </a:pPr>
            <a:r>
              <a:rPr lang="en-US" b="true" sz="193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jointure</a:t>
            </a:r>
          </a:p>
          <a:p>
            <a:pPr algn="ctr">
              <a:lnSpc>
                <a:spcPts val="2710"/>
              </a:lnSpc>
            </a:pPr>
          </a:p>
          <a:p>
            <a:pPr algn="ctr">
              <a:lnSpc>
                <a:spcPts val="2710"/>
              </a:lnSpc>
            </a:pPr>
            <a:r>
              <a:rPr lang="en-US" b="true" sz="193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Nombre de lignes : 3 627 602 lignes</a:t>
            </a:r>
          </a:p>
          <a:p>
            <a:pPr algn="ctr">
              <a:lnSpc>
                <a:spcPts val="2710"/>
              </a:lnSpc>
            </a:pPr>
          </a:p>
          <a:p>
            <a:pPr algn="ctr">
              <a:lnSpc>
                <a:spcPts val="2710"/>
              </a:lnSpc>
            </a:pPr>
            <a:r>
              <a:rPr lang="en-US" b="true" sz="193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37 columns</a:t>
            </a:r>
          </a:p>
          <a:p>
            <a:pPr algn="ctr">
              <a:lnSpc>
                <a:spcPts val="2710"/>
              </a:lnSpc>
              <a:spcBef>
                <a:spcPct val="0"/>
              </a:spcBef>
            </a:pPr>
          </a:p>
        </p:txBody>
      </p:sp>
      <p:grpSp>
        <p:nvGrpSpPr>
          <p:cNvPr name="Group 32" id="32"/>
          <p:cNvGrpSpPr/>
          <p:nvPr/>
        </p:nvGrpSpPr>
        <p:grpSpPr>
          <a:xfrm rot="0">
            <a:off x="37066" y="8204786"/>
            <a:ext cx="18288000" cy="2059693"/>
            <a:chOff x="0" y="0"/>
            <a:chExt cx="4816593" cy="54247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4816592" cy="542471"/>
            </a:xfrm>
            <a:custGeom>
              <a:avLst/>
              <a:gdLst/>
              <a:ahLst/>
              <a:cxnLst/>
              <a:rect r="r" b="b" t="t" l="l"/>
              <a:pathLst>
                <a:path h="542471" w="4816592">
                  <a:moveTo>
                    <a:pt x="4816592" y="271235"/>
                  </a:moveTo>
                  <a:lnTo>
                    <a:pt x="4410192" y="0"/>
                  </a:lnTo>
                  <a:lnTo>
                    <a:pt x="4410192" y="203200"/>
                  </a:lnTo>
                  <a:lnTo>
                    <a:pt x="0" y="203200"/>
                  </a:lnTo>
                  <a:lnTo>
                    <a:pt x="0" y="339271"/>
                  </a:lnTo>
                  <a:lnTo>
                    <a:pt x="4410192" y="339271"/>
                  </a:lnTo>
                  <a:lnTo>
                    <a:pt x="4410192" y="542471"/>
                  </a:lnTo>
                  <a:lnTo>
                    <a:pt x="4816592" y="271235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174625"/>
              <a:ext cx="4714993" cy="1646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6957658" y="8751839"/>
            <a:ext cx="1140115" cy="1013666"/>
          </a:xfrm>
          <a:custGeom>
            <a:avLst/>
            <a:gdLst/>
            <a:ahLst/>
            <a:cxnLst/>
            <a:rect r="r" b="b" t="t" l="l"/>
            <a:pathLst>
              <a:path h="1013666" w="1140115">
                <a:moveTo>
                  <a:pt x="0" y="0"/>
                </a:moveTo>
                <a:lnTo>
                  <a:pt x="1140114" y="0"/>
                </a:lnTo>
                <a:lnTo>
                  <a:pt x="1140114" y="1013666"/>
                </a:lnTo>
                <a:lnTo>
                  <a:pt x="0" y="101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4220054" y="8727799"/>
            <a:ext cx="1013666" cy="1013666"/>
          </a:xfrm>
          <a:custGeom>
            <a:avLst/>
            <a:gdLst/>
            <a:ahLst/>
            <a:cxnLst/>
            <a:rect r="r" b="b" t="t" l="l"/>
            <a:pathLst>
              <a:path h="1013666" w="1013666">
                <a:moveTo>
                  <a:pt x="0" y="0"/>
                </a:moveTo>
                <a:lnTo>
                  <a:pt x="1013666" y="0"/>
                </a:lnTo>
                <a:lnTo>
                  <a:pt x="1013666" y="1013666"/>
                </a:lnTo>
                <a:lnTo>
                  <a:pt x="0" y="1013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091981" y="8751839"/>
            <a:ext cx="1140115" cy="1013666"/>
          </a:xfrm>
          <a:custGeom>
            <a:avLst/>
            <a:gdLst/>
            <a:ahLst/>
            <a:cxnLst/>
            <a:rect r="r" b="b" t="t" l="l"/>
            <a:pathLst>
              <a:path h="1013666" w="1140115">
                <a:moveTo>
                  <a:pt x="0" y="0"/>
                </a:moveTo>
                <a:lnTo>
                  <a:pt x="1140114" y="0"/>
                </a:lnTo>
                <a:lnTo>
                  <a:pt x="1140114" y="1013666"/>
                </a:lnTo>
                <a:lnTo>
                  <a:pt x="0" y="101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5055033" y="8751839"/>
            <a:ext cx="3007151" cy="989626"/>
          </a:xfrm>
          <a:custGeom>
            <a:avLst/>
            <a:gdLst/>
            <a:ahLst/>
            <a:cxnLst/>
            <a:rect r="r" b="b" t="t" l="l"/>
            <a:pathLst>
              <a:path h="989626" w="3007151">
                <a:moveTo>
                  <a:pt x="0" y="0"/>
                </a:moveTo>
                <a:lnTo>
                  <a:pt x="3007151" y="0"/>
                </a:lnTo>
                <a:lnTo>
                  <a:pt x="3007151" y="989626"/>
                </a:lnTo>
                <a:lnTo>
                  <a:pt x="0" y="989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743791" y="169711"/>
            <a:ext cx="2372658" cy="48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1"/>
              </a:lnSpc>
              <a:spcBef>
                <a:spcPct val="0"/>
              </a:spcBef>
            </a:pPr>
            <a:r>
              <a:rPr lang="en-US" sz="2915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Données Brutes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077068" y="2096630"/>
            <a:ext cx="1978223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Dataset Final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35115" y="8957137"/>
            <a:ext cx="2003623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Outils Utilisés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463835" y="6387184"/>
            <a:ext cx="389240" cy="3892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724263" y="1135856"/>
            <a:ext cx="997371" cy="99737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0" y="4528854"/>
            <a:ext cx="8958561" cy="4967185"/>
          </a:xfrm>
          <a:custGeom>
            <a:avLst/>
            <a:gdLst/>
            <a:ahLst/>
            <a:cxnLst/>
            <a:rect r="r" b="b" t="t" l="l"/>
            <a:pathLst>
              <a:path h="4967185" w="8958561">
                <a:moveTo>
                  <a:pt x="0" y="0"/>
                </a:moveTo>
                <a:lnTo>
                  <a:pt x="8958561" y="0"/>
                </a:lnTo>
                <a:lnTo>
                  <a:pt x="8958561" y="4967185"/>
                </a:lnTo>
                <a:lnTo>
                  <a:pt x="0" y="4967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2" t="0" r="-852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085516" y="690861"/>
            <a:ext cx="3039646" cy="2567977"/>
          </a:xfrm>
          <a:custGeom>
            <a:avLst/>
            <a:gdLst/>
            <a:ahLst/>
            <a:cxnLst/>
            <a:rect r="r" b="b" t="t" l="l"/>
            <a:pathLst>
              <a:path h="2567977" w="3039646">
                <a:moveTo>
                  <a:pt x="0" y="0"/>
                </a:moveTo>
                <a:lnTo>
                  <a:pt x="3039647" y="0"/>
                </a:lnTo>
                <a:lnTo>
                  <a:pt x="3039647" y="2567977"/>
                </a:lnTo>
                <a:lnTo>
                  <a:pt x="0" y="2567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0055" y="690861"/>
            <a:ext cx="3150583" cy="2621074"/>
          </a:xfrm>
          <a:custGeom>
            <a:avLst/>
            <a:gdLst/>
            <a:ahLst/>
            <a:cxnLst/>
            <a:rect r="r" b="b" t="t" l="l"/>
            <a:pathLst>
              <a:path h="2621074" w="3150583">
                <a:moveTo>
                  <a:pt x="0" y="0"/>
                </a:moveTo>
                <a:lnTo>
                  <a:pt x="3150584" y="0"/>
                </a:lnTo>
                <a:lnTo>
                  <a:pt x="3150584" y="2621074"/>
                </a:lnTo>
                <a:lnTo>
                  <a:pt x="0" y="2621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853075" y="6339559"/>
            <a:ext cx="8912924" cy="3414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5315" indent="-262658" lvl="1">
              <a:lnSpc>
                <a:spcPts val="3406"/>
              </a:lnSpc>
              <a:buFont typeface="Arial"/>
              <a:buChar char="•"/>
            </a:pPr>
            <a:r>
              <a:rPr lang="en-US" b="true" sz="2433" spc="1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 taux d’utilis</a:t>
            </a:r>
            <a:r>
              <a:rPr lang="en-US" b="true" sz="2433" spc="1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ateurs actifs stable, oscillant entre 38 % et 40 %.</a:t>
            </a:r>
          </a:p>
          <a:p>
            <a:pPr algn="l" marL="525315" indent="-262658" lvl="1">
              <a:lnSpc>
                <a:spcPts val="3406"/>
              </a:lnSpc>
              <a:buFont typeface="Arial"/>
              <a:buChar char="•"/>
            </a:pPr>
            <a:r>
              <a:rPr lang="en-US" b="true" sz="2433" spc="1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Parmi les utilisateurs actifs ayant tenté un échange, environ 61 % ont réussi à finaliser au moins un échange.</a:t>
            </a:r>
          </a:p>
          <a:p>
            <a:pPr algn="l" marL="525315" indent="-262658" lvl="1">
              <a:lnSpc>
                <a:spcPts val="3406"/>
              </a:lnSpc>
              <a:buFont typeface="Arial"/>
              <a:buChar char="•"/>
            </a:pPr>
            <a:r>
              <a:rPr lang="en-US" b="true" sz="2433" spc="1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Ce taux de finalisation a enregistré une hausse notable en 2021.</a:t>
            </a:r>
          </a:p>
          <a:p>
            <a:pPr algn="l">
              <a:lnSpc>
                <a:spcPts val="3406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144000" y="5343698"/>
            <a:ext cx="2272111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utilisateurs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18655" y="4490188"/>
            <a:ext cx="6986401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80000"/>
                  </a:srgbClr>
                </a:solidFill>
                <a:latin typeface="Open Sans 2"/>
                <a:ea typeface="Open Sans 2"/>
                <a:cs typeface="Open Sans 2"/>
                <a:sym typeface="Open Sans 2"/>
              </a:rPr>
              <a:t>ut</a:t>
            </a:r>
            <a:r>
              <a:rPr lang="en-US" sz="2000" strike="noStrike" u="none">
                <a:solidFill>
                  <a:srgbClr val="000000">
                    <a:alpha val="80000"/>
                  </a:srgbClr>
                </a:solidFill>
                <a:latin typeface="Open Sans 2"/>
                <a:ea typeface="Open Sans 2"/>
                <a:cs typeface="Open Sans 2"/>
                <a:sym typeface="Open Sans 2"/>
              </a:rPr>
              <a:t>ilisateurs inscrits, majoritairement en Europe, notamment en France.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99252" y="4519329"/>
            <a:ext cx="1519403" cy="87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1"/>
              </a:lnSpc>
            </a:pPr>
            <a:r>
              <a:rPr lang="en-US" sz="566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70K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8489" y="5719175"/>
            <a:ext cx="389240" cy="3892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65825" y="39130"/>
            <a:ext cx="15262660" cy="4298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7A800"/>
                </a:solidFill>
                <a:latin typeface="Anton"/>
                <a:ea typeface="Anton"/>
                <a:cs typeface="Anton"/>
                <a:sym typeface="Anton"/>
              </a:rPr>
              <a:t>2.62 % D’ÉC</a:t>
            </a:r>
            <a:r>
              <a:rPr lang="en-US" sz="9396">
                <a:solidFill>
                  <a:srgbClr val="F7A800"/>
                </a:solidFill>
                <a:latin typeface="Anton"/>
                <a:ea typeface="Anton"/>
                <a:cs typeface="Anton"/>
                <a:sym typeface="Anton"/>
              </a:rPr>
              <a:t>HANGES RÉELLEMENT FINALISÉS SUR PLUS DE 3 MILLIONS INITIÉS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592708" y="9258300"/>
            <a:ext cx="2692445" cy="737246"/>
            <a:chOff x="0" y="0"/>
            <a:chExt cx="1484186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84186" cy="406400"/>
            </a:xfrm>
            <a:custGeom>
              <a:avLst/>
              <a:gdLst/>
              <a:ahLst/>
              <a:cxnLst/>
              <a:rect r="r" b="b" t="t" l="l"/>
              <a:pathLst>
                <a:path h="406400" w="1484186">
                  <a:moveTo>
                    <a:pt x="1280986" y="0"/>
                  </a:moveTo>
                  <a:cubicBezTo>
                    <a:pt x="1393210" y="0"/>
                    <a:pt x="1484186" y="90976"/>
                    <a:pt x="1484186" y="203200"/>
                  </a:cubicBezTo>
                  <a:cubicBezTo>
                    <a:pt x="1484186" y="315424"/>
                    <a:pt x="1393210" y="406400"/>
                    <a:pt x="128098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7A8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484186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629799" y="1301047"/>
            <a:ext cx="997371" cy="99737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9497154" y="3194304"/>
            <a:ext cx="8311017" cy="5438982"/>
          </a:xfrm>
          <a:custGeom>
            <a:avLst/>
            <a:gdLst/>
            <a:ahLst/>
            <a:cxnLst/>
            <a:rect r="r" b="b" t="t" l="l"/>
            <a:pathLst>
              <a:path h="5438982" w="8311017">
                <a:moveTo>
                  <a:pt x="0" y="0"/>
                </a:moveTo>
                <a:lnTo>
                  <a:pt x="8311018" y="0"/>
                </a:lnTo>
                <a:lnTo>
                  <a:pt x="8311018" y="5438982"/>
                </a:lnTo>
                <a:lnTo>
                  <a:pt x="0" y="5438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324259" y="5693967"/>
            <a:ext cx="6442865" cy="1700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Les</a:t>
            </a:r>
            <a:r>
              <a:rPr lang="en-US" b="true" sz="2433" spc="1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échanges finalisés concernent principalement des séjours courts, avec une durée moyenne de 5 jours(Non Réciproque).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61740" y="9396501"/>
            <a:ext cx="2335243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b="true" sz="245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Read More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724263" y="1135856"/>
            <a:ext cx="997371" cy="99737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68475" y="2387011"/>
            <a:ext cx="389240" cy="38924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8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0" y="2133227"/>
            <a:ext cx="7845058" cy="7845058"/>
          </a:xfrm>
          <a:custGeom>
            <a:avLst/>
            <a:gdLst/>
            <a:ahLst/>
            <a:cxnLst/>
            <a:rect r="r" b="b" t="t" l="l"/>
            <a:pathLst>
              <a:path h="7845058" w="7845058">
                <a:moveTo>
                  <a:pt x="0" y="0"/>
                </a:moveTo>
                <a:lnTo>
                  <a:pt x="7845058" y="0"/>
                </a:lnTo>
                <a:lnTo>
                  <a:pt x="7845058" y="7845058"/>
                </a:lnTo>
                <a:lnTo>
                  <a:pt x="0" y="7845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947637" y="2133227"/>
            <a:ext cx="10340363" cy="2228358"/>
          </a:xfrm>
          <a:custGeom>
            <a:avLst/>
            <a:gdLst/>
            <a:ahLst/>
            <a:cxnLst/>
            <a:rect r="r" b="b" t="t" l="l"/>
            <a:pathLst>
              <a:path h="2228358" w="10340363">
                <a:moveTo>
                  <a:pt x="0" y="0"/>
                </a:moveTo>
                <a:lnTo>
                  <a:pt x="10340363" y="0"/>
                </a:lnTo>
                <a:lnTo>
                  <a:pt x="10340363" y="2228358"/>
                </a:lnTo>
                <a:lnTo>
                  <a:pt x="0" y="222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960252" y="360409"/>
            <a:ext cx="9077308" cy="143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7A800"/>
                </a:solidFill>
                <a:latin typeface="Anton"/>
                <a:ea typeface="Anton"/>
                <a:cs typeface="Anton"/>
                <a:sym typeface="Anton"/>
              </a:rPr>
              <a:t>MACHINE LEARNING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21999" y="4313960"/>
            <a:ext cx="9144000" cy="2557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</a:p>
          <a:p>
            <a:pPr algn="l" marL="525315" indent="-262658" lvl="1">
              <a:lnSpc>
                <a:spcPts val="3406"/>
              </a:lnSpc>
              <a:buFont typeface="Arial"/>
              <a:buChar char="•"/>
            </a:pPr>
            <a:r>
              <a:rPr lang="en-US" b="true" sz="2433" spc="15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 modèle atteint une précision de 68,6 %, ce qui indique une capacité raisonnable à distinguer les utilisateurs susceptibles de renouveler de ceux à risque de churn.</a:t>
            </a:r>
          </a:p>
          <a:p>
            <a:pPr algn="l">
              <a:lnSpc>
                <a:spcPts val="3406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DAG5zxezwrA</dc:identifier>
  <dcterms:modified xsi:type="dcterms:W3CDTF">2011-08-01T06:04:30Z</dcterms:modified>
  <cp:revision>1</cp:revision>
  <dc:title>Black Red Modern Bold Data Analysis Presentation</dc:title>
</cp:coreProperties>
</file>